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902" r:id="rId6"/>
    <p:sldId id="903" r:id="rId7"/>
    <p:sldId id="883" r:id="rId8"/>
    <p:sldId id="904" r:id="rId9"/>
    <p:sldId id="900" r:id="rId10"/>
    <p:sldId id="911" r:id="rId11"/>
    <p:sldId id="906" r:id="rId12"/>
    <p:sldId id="907" r:id="rId13"/>
    <p:sldId id="908" r:id="rId14"/>
    <p:sldId id="915" r:id="rId15"/>
    <p:sldId id="916" r:id="rId16"/>
    <p:sldId id="924" r:id="rId17"/>
    <p:sldId id="917" r:id="rId18"/>
    <p:sldId id="925" r:id="rId19"/>
    <p:sldId id="918" r:id="rId20"/>
    <p:sldId id="926" r:id="rId21"/>
    <p:sldId id="909" r:id="rId22"/>
    <p:sldId id="913" r:id="rId23"/>
  </p:sldIdLst>
  <p:sldSz cx="9144000" cy="6858000" type="screen4x3"/>
  <p:notesSz cx="7099300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00CC"/>
    <a:srgbClr val="52B62C"/>
    <a:srgbClr val="F2B800"/>
    <a:srgbClr val="FFCC00"/>
    <a:srgbClr val="F5D61B"/>
    <a:srgbClr val="D4D0BC"/>
    <a:srgbClr val="E7E6E6"/>
    <a:srgbClr val="FFFFFF"/>
    <a:srgbClr val="3A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89005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B9BDD4-85FA-5244-A9E0-FDB84974B7DF}" type="datetimeFigureOut">
              <a:t>12/03/2017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E7A35CB-7719-BC41-A3E0-C846161C5E84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7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3A8B653-BF25-114F-8A3C-2D1A23550CAA}" type="datetimeFigureOut">
              <a:t>12/03/2017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C9CD15-DFF4-A94F-8509-70594D0B77D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28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11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Oplossing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8579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 kritische specificaties</a:t>
            </a:r>
            <a:r>
              <a:rPr lang="nl-NL" baseline="0" dirty="0"/>
              <a:t>: zo weinig mogelijk algemene procedures.</a:t>
            </a:r>
          </a:p>
          <a:p>
            <a:endParaRPr lang="nl-NL" baseline="0" dirty="0"/>
          </a:p>
          <a:p>
            <a:r>
              <a:rPr lang="nl-NL" baseline="0" dirty="0"/>
              <a:t>Tip: zeg nooit dat je zelfsturende teams wil invoeren. Het is een proces.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3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 kritische specificaties</a:t>
            </a:r>
            <a:r>
              <a:rPr lang="nl-NL" baseline="0" dirty="0"/>
              <a:t>: zo weinig mogelijk algemene procedures.</a:t>
            </a:r>
          </a:p>
          <a:p>
            <a:endParaRPr lang="nl-NL" baseline="0" dirty="0"/>
          </a:p>
          <a:p>
            <a:r>
              <a:rPr lang="nl-NL" baseline="0" dirty="0"/>
              <a:t>Tip: zeg nooit dat je zelfsturende teams wil invoeren. Het is een proces.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3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Noteer</a:t>
            </a:r>
            <a:r>
              <a:rPr lang="nl-BE" baseline="0" dirty="0"/>
              <a:t> voor jezelf een verhaal waarin je autonomie, ruimte en verantwoordelijkheid hebt ervaren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51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Bespreek in kleine groepjes : wat</a:t>
            </a:r>
            <a:r>
              <a:rPr lang="nl-BE" baseline="0" dirty="0"/>
              <a:t> voor soort autonomie heb je ervaren ? Waarin kon je autonoom zijn ? Hoe zou je die kunnen omschrijven ? Omschrijf kort elke vorm van autonomie die je ontdekt, op 1 grote post-it, kaart, ...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96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>
                <a:latin typeface="Arial" charset="0"/>
                <a:ea typeface="Arial" charset="0"/>
                <a:cs typeface="Arial" charset="0"/>
              </a:rPr>
              <a:t>Kunnen we die inputs clusteren</a:t>
            </a:r>
            <a:r>
              <a:rPr lang="nl-NL" sz="1000" baseline="0" dirty="0">
                <a:latin typeface="Arial" charset="0"/>
                <a:ea typeface="Arial" charset="0"/>
                <a:cs typeface="Arial" charset="0"/>
              </a:rPr>
              <a:t> op het bovenstaande ? </a:t>
            </a:r>
            <a:endParaRPr lang="nl-NL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9CD15-DFF4-A94F-8509-70594D0B77D2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NL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9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Oplossing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5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Oplossing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865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Oplossing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91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0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3" y="5257800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0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DD19CB-AC4B-4AC1-9C62-8B21DB9B1C59}" type="datetimeFigureOut">
              <a:rPr lang="nl-BE" smtClean="0">
                <a:solidFill>
                  <a:prstClr val="black"/>
                </a:solidFill>
              </a:rPr>
              <a:pPr/>
              <a:t>12/03/2017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‹#›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5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7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Workshop – teamgroei begrijpen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Resultaatgericht werken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10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73847" y="1261713"/>
            <a:ext cx="1246278" cy="1815418"/>
            <a:chOff x="2775903" y="4469160"/>
            <a:chExt cx="1436914" cy="2209800"/>
          </a:xfrm>
        </p:grpSpPr>
        <p:sp>
          <p:nvSpPr>
            <p:cNvPr id="6" name="Rectangle 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heeft een goed inzicht in team-doelstellingen en gewenste prestaties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313489" y="1265208"/>
            <a:ext cx="1251811" cy="1815418"/>
            <a:chOff x="225813" y="3170018"/>
            <a:chExt cx="1251811" cy="1815418"/>
          </a:xfrm>
        </p:grpSpPr>
        <p:sp>
          <p:nvSpPr>
            <p:cNvPr id="9" name="Rectangle 8"/>
            <p:cNvSpPr/>
            <p:nvPr/>
          </p:nvSpPr>
          <p:spPr>
            <a:xfrm>
              <a:off x="225813" y="3170018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koppelt de werkelijke prestaties terug naar het team.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85758" y="3270307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70627" y="3332100"/>
            <a:ext cx="1251811" cy="1815418"/>
            <a:chOff x="231346" y="5042582"/>
            <a:chExt cx="1251811" cy="1815418"/>
          </a:xfrm>
        </p:grpSpPr>
        <p:sp>
          <p:nvSpPr>
            <p:cNvPr id="14" name="Rectangle 13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bepaalt de prestatie-indicatoren, de normhoogte en legt deze uit.</a:t>
              </a: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2283" y="1232968"/>
            <a:ext cx="1246278" cy="1815418"/>
            <a:chOff x="2775903" y="4469160"/>
            <a:chExt cx="1436914" cy="2209800"/>
          </a:xfrm>
        </p:grpSpPr>
        <p:sp>
          <p:nvSpPr>
            <p:cNvPr id="17" name="Rectangle 16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geeft advies aan de teamcoach over doelstellingen en normhoogte</a:t>
              </a: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3826" y="3277818"/>
            <a:ext cx="1246278" cy="1815418"/>
            <a:chOff x="1257539" y="4438655"/>
            <a:chExt cx="1436914" cy="2209800"/>
          </a:xfrm>
        </p:grpSpPr>
        <p:sp>
          <p:nvSpPr>
            <p:cNvPr id="20" name="Rectangle 19"/>
            <p:cNvSpPr/>
            <p:nvPr/>
          </p:nvSpPr>
          <p:spPr>
            <a:xfrm>
              <a:off x="1257539" y="4438655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 helpt prestaties analyseren en verbetervoorstellen maken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785495" y="4578018"/>
              <a:ext cx="381001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70627" y="1385135"/>
            <a:ext cx="1251811" cy="1815418"/>
            <a:chOff x="231346" y="5042582"/>
            <a:chExt cx="1251811" cy="1815418"/>
          </a:xfrm>
        </p:grpSpPr>
        <p:sp>
          <p:nvSpPr>
            <p:cNvPr id="26" name="Rectangle 25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begint teamleden te betrekken in het opstellen van doelen en normhoogte</a:t>
              </a: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53371" y="3933628"/>
            <a:ext cx="1246278" cy="1815418"/>
            <a:chOff x="2775903" y="4469160"/>
            <a:chExt cx="1436914" cy="2209800"/>
          </a:xfrm>
        </p:grpSpPr>
        <p:sp>
          <p:nvSpPr>
            <p:cNvPr id="38" name="Rectangle 37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evalueert zelfstandig haar prestaties en bepaalt zelf de vervolgacties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25749" y="3227309"/>
            <a:ext cx="1246278" cy="1815418"/>
            <a:chOff x="2775903" y="4469160"/>
            <a:chExt cx="1436914" cy="2209800"/>
          </a:xfrm>
        </p:grpSpPr>
        <p:sp>
          <p:nvSpPr>
            <p:cNvPr id="41" name="Rectangle 40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bepaalt haar teamdoelen samen met de teamcoach</a:t>
              </a: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38238" y="1285299"/>
            <a:ext cx="1251811" cy="2483040"/>
            <a:chOff x="220506" y="5042582"/>
            <a:chExt cx="1251811" cy="1815418"/>
          </a:xfrm>
        </p:grpSpPr>
        <p:sp>
          <p:nvSpPr>
            <p:cNvPr id="44" name="Rectangle 43"/>
            <p:cNvSpPr/>
            <p:nvPr/>
          </p:nvSpPr>
          <p:spPr>
            <a:xfrm>
              <a:off x="22050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bewaken of het team in haar werking resultaatgericht, externgericht en visiegericht is.  Zorgt ook voor teambeloning</a:t>
              </a: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691291" y="5142872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968314" y="3218742"/>
            <a:ext cx="1251811" cy="2292292"/>
            <a:chOff x="220506" y="5042582"/>
            <a:chExt cx="1251811" cy="1815418"/>
          </a:xfrm>
        </p:grpSpPr>
        <p:sp>
          <p:nvSpPr>
            <p:cNvPr id="47" name="Rectangle 46"/>
            <p:cNvSpPr/>
            <p:nvPr/>
          </p:nvSpPr>
          <p:spPr>
            <a:xfrm>
              <a:off x="22050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zorgt voor betrokkenheid van klanten en leveranciers bij het bepalen van doelstellingen en het evalueren van prestaties</a:t>
              </a: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691291" y="5142871"/>
              <a:ext cx="331920" cy="22740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52432" y="1271214"/>
            <a:ext cx="1246278" cy="2312577"/>
            <a:chOff x="2775903" y="4469160"/>
            <a:chExt cx="1436914" cy="2209800"/>
          </a:xfrm>
        </p:grpSpPr>
        <p:sp>
          <p:nvSpPr>
            <p:cNvPr id="50" name="Rectangle 49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vertaalt veranderende klanten-behoeften zelfstandig in eigen doelstellingen en prestatieniveaus</a:t>
              </a: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303860" y="4578018"/>
              <a:ext cx="381001" cy="26714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81941" y="3656503"/>
            <a:ext cx="1246278" cy="2073168"/>
            <a:chOff x="2775903" y="4469160"/>
            <a:chExt cx="1436914" cy="2209800"/>
          </a:xfrm>
        </p:grpSpPr>
        <p:sp>
          <p:nvSpPr>
            <p:cNvPr id="53" name="Rectangle 52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stemt haar eigen doelen af met die van andere teams en stelt met hen gemeenschap-pelijke doelen op</a:t>
              </a:r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</p:spTree>
    <p:extLst>
      <p:ext uri="{BB962C8B-B14F-4D97-AF65-F5344CB8AC3E}">
        <p14:creationId xmlns:p14="http://schemas.microsoft.com/office/powerpoint/2010/main" val="402446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43385" y="990600"/>
            <a:ext cx="1387902" cy="5867400"/>
            <a:chOff x="1020" y="1550230"/>
            <a:chExt cx="1810634" cy="2543101"/>
          </a:xfrm>
        </p:grpSpPr>
        <p:sp>
          <p:nvSpPr>
            <p:cNvPr id="68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ounded Rectangle 26"/>
          <p:cNvSpPr/>
          <p:nvPr/>
        </p:nvSpPr>
        <p:spPr>
          <a:xfrm>
            <a:off x="1649613" y="990600"/>
            <a:ext cx="1557531" cy="5809821"/>
          </a:xfrm>
          <a:prstGeom prst="roundRect">
            <a:avLst>
              <a:gd name="adj" fmla="val 10000"/>
            </a:avLst>
          </a:prstGeom>
          <a:ln>
            <a:solidFill>
              <a:srgbClr val="0D4E9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" name="Group 63"/>
          <p:cNvGrpSpPr/>
          <p:nvPr/>
        </p:nvGrpSpPr>
        <p:grpSpPr>
          <a:xfrm>
            <a:off x="1677900" y="56211"/>
            <a:ext cx="1609452" cy="640026"/>
            <a:chOff x="2694658" y="1396220"/>
            <a:chExt cx="1609452" cy="640026"/>
          </a:xfrm>
        </p:grpSpPr>
        <p:sp>
          <p:nvSpPr>
            <p:cNvPr id="6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sp>
        <p:nvSpPr>
          <p:cNvPr id="59" name="Rounded Rectangle 18"/>
          <p:cNvSpPr/>
          <p:nvPr/>
        </p:nvSpPr>
        <p:spPr>
          <a:xfrm>
            <a:off x="6500715" y="990601"/>
            <a:ext cx="2565049" cy="5730876"/>
          </a:xfrm>
          <a:prstGeom prst="roundRect">
            <a:avLst>
              <a:gd name="adj" fmla="val 10000"/>
            </a:avLst>
          </a:prstGeom>
          <a:ln>
            <a:solidFill>
              <a:srgbClr val="73B5F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" name="Group 59"/>
          <p:cNvGrpSpPr/>
          <p:nvPr/>
        </p:nvGrpSpPr>
        <p:grpSpPr>
          <a:xfrm>
            <a:off x="6941461" y="63304"/>
            <a:ext cx="1609452" cy="640026"/>
            <a:chOff x="7248797" y="1396220"/>
            <a:chExt cx="1609452" cy="640026"/>
          </a:xfrm>
        </p:grpSpPr>
        <p:sp>
          <p:nvSpPr>
            <p:cNvPr id="61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55" name="Rounded Rectangle 22"/>
          <p:cNvSpPr/>
          <p:nvPr/>
        </p:nvSpPr>
        <p:spPr>
          <a:xfrm>
            <a:off x="3287352" y="990600"/>
            <a:ext cx="2897017" cy="5730876"/>
          </a:xfrm>
          <a:prstGeom prst="roundRect">
            <a:avLst>
              <a:gd name="adj" fmla="val 10000"/>
            </a:avLst>
          </a:prstGeom>
          <a:ln>
            <a:solidFill>
              <a:srgbClr val="FFD49F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oup 55"/>
          <p:cNvGrpSpPr/>
          <p:nvPr/>
        </p:nvGrpSpPr>
        <p:grpSpPr>
          <a:xfrm>
            <a:off x="3796747" y="37465"/>
            <a:ext cx="1609452" cy="640026"/>
            <a:chOff x="4996770" y="3702596"/>
            <a:chExt cx="1609452" cy="640026"/>
          </a:xfrm>
        </p:grpSpPr>
        <p:sp>
          <p:nvSpPr>
            <p:cNvPr id="57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11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525" y="1112955"/>
            <a:ext cx="1246278" cy="1815418"/>
            <a:chOff x="2775903" y="4469160"/>
            <a:chExt cx="1436914" cy="2209800"/>
          </a:xfrm>
        </p:grpSpPr>
        <p:sp>
          <p:nvSpPr>
            <p:cNvPr id="6" name="Rectangle 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heeft een goed inzicht in team-doelstellingen en gewenste prestaties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07992" y="3011758"/>
            <a:ext cx="1251811" cy="18154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De teamcoach koppelt de werkelijke prestaties terug naar het team.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667937" y="3112047"/>
            <a:ext cx="331920" cy="3040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sz="1200"/>
          </a:p>
        </p:txBody>
      </p:sp>
      <p:grpSp>
        <p:nvGrpSpPr>
          <p:cNvPr id="24" name="Group 23"/>
          <p:cNvGrpSpPr/>
          <p:nvPr/>
        </p:nvGrpSpPr>
        <p:grpSpPr>
          <a:xfrm>
            <a:off x="213525" y="4884322"/>
            <a:ext cx="1251811" cy="1815418"/>
            <a:chOff x="231346" y="5042582"/>
            <a:chExt cx="1251811" cy="1815418"/>
          </a:xfrm>
        </p:grpSpPr>
        <p:sp>
          <p:nvSpPr>
            <p:cNvPr id="14" name="Rectangle 13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bepaalt de prestatie-indicatoren, de normhoogte en legt deze uit.</a:t>
              </a: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7854" y="1087387"/>
            <a:ext cx="1246278" cy="1815418"/>
            <a:chOff x="2775903" y="4469160"/>
            <a:chExt cx="1436914" cy="2209800"/>
          </a:xfrm>
        </p:grpSpPr>
        <p:sp>
          <p:nvSpPr>
            <p:cNvPr id="17" name="Rectangle 16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geeft advies aan de teamcoach over doelstellingen en normhoogte</a:t>
              </a: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52321" y="2986190"/>
            <a:ext cx="1246278" cy="1815418"/>
            <a:chOff x="2775903" y="4469160"/>
            <a:chExt cx="1436914" cy="2209800"/>
          </a:xfrm>
        </p:grpSpPr>
        <p:sp>
          <p:nvSpPr>
            <p:cNvPr id="20" name="Rectangle 19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 helpt prestaties analyseren en verbetervoorstellen maken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52321" y="4858754"/>
            <a:ext cx="1251811" cy="1815418"/>
            <a:chOff x="231346" y="5042582"/>
            <a:chExt cx="1251811" cy="1815418"/>
          </a:xfrm>
        </p:grpSpPr>
        <p:sp>
          <p:nvSpPr>
            <p:cNvPr id="26" name="Rectangle 25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begint teamleden te betrekken in het opstellen van doelen en normhoogte</a:t>
              </a: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59341" y="1454889"/>
            <a:ext cx="1246278" cy="1815418"/>
            <a:chOff x="2775903" y="4469160"/>
            <a:chExt cx="1436914" cy="2209800"/>
          </a:xfrm>
        </p:grpSpPr>
        <p:sp>
          <p:nvSpPr>
            <p:cNvPr id="38" name="Rectangle 37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evalueert zelfstandig haar prestaties en bepaalt zelf de vervolgacties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85827" y="2351739"/>
            <a:ext cx="1246278" cy="1815418"/>
            <a:chOff x="2775903" y="4469160"/>
            <a:chExt cx="1436914" cy="2209800"/>
          </a:xfrm>
        </p:grpSpPr>
        <p:sp>
          <p:nvSpPr>
            <p:cNvPr id="41" name="Rectangle 40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bepaalt haar teamdoelen samen met de teamcoach</a:t>
              </a: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3824" y="4114674"/>
            <a:ext cx="1251811" cy="2483040"/>
            <a:chOff x="238354" y="5377563"/>
            <a:chExt cx="1251811" cy="1815418"/>
          </a:xfrm>
        </p:grpSpPr>
        <p:sp>
          <p:nvSpPr>
            <p:cNvPr id="44" name="Rectangle 43"/>
            <p:cNvSpPr/>
            <p:nvPr/>
          </p:nvSpPr>
          <p:spPr>
            <a:xfrm>
              <a:off x="238354" y="5377563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bewaken of het team in haar werking resultaatgericht, externgericht en visiegericht is.  Zorgt ook voor teambeloning</a:t>
              </a: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691291" y="5413943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80294" y="4256587"/>
            <a:ext cx="1251811" cy="2292292"/>
            <a:chOff x="220506" y="5042582"/>
            <a:chExt cx="1251811" cy="1815418"/>
          </a:xfrm>
        </p:grpSpPr>
        <p:sp>
          <p:nvSpPr>
            <p:cNvPr id="47" name="Rectangle 46"/>
            <p:cNvSpPr/>
            <p:nvPr/>
          </p:nvSpPr>
          <p:spPr>
            <a:xfrm>
              <a:off x="22050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zorgt voor betrokkenheid van klanten en leveranciers bij het bepalen van doelstellingen en het evalueren van prestaties</a:t>
              </a: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691291" y="5142871"/>
              <a:ext cx="331920" cy="22740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13916" y="1930344"/>
            <a:ext cx="1246278" cy="2312577"/>
            <a:chOff x="2775904" y="4469160"/>
            <a:chExt cx="1436914" cy="2209800"/>
          </a:xfrm>
        </p:grpSpPr>
        <p:sp>
          <p:nvSpPr>
            <p:cNvPr id="50" name="Rectangle 49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vertaalt veranderende klanten-behoeften zelfstandig in eigen doelstellingen en prestatieniveaus</a:t>
              </a: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303860" y="4578018"/>
              <a:ext cx="381001" cy="26714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19486" y="1917744"/>
            <a:ext cx="1246278" cy="2073168"/>
            <a:chOff x="2775903" y="4469160"/>
            <a:chExt cx="1436914" cy="2209800"/>
          </a:xfrm>
        </p:grpSpPr>
        <p:sp>
          <p:nvSpPr>
            <p:cNvPr id="53" name="Rectangle 52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stemt haar eigen doelen af met die van andere teams en stelt met hen gemeenschap-pelijke doelen op</a:t>
              </a:r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195" y="35744"/>
            <a:ext cx="1609452" cy="640026"/>
            <a:chOff x="403384" y="3702596"/>
            <a:chExt cx="1609452" cy="640026"/>
          </a:xfrm>
        </p:grpSpPr>
        <p:sp>
          <p:nvSpPr>
            <p:cNvPr id="71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7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Zelfstandig organiseren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12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695309" y="3207650"/>
            <a:ext cx="1246278" cy="1815418"/>
            <a:chOff x="2775903" y="4469160"/>
            <a:chExt cx="1436914" cy="2209800"/>
          </a:xfrm>
        </p:grpSpPr>
        <p:sp>
          <p:nvSpPr>
            <p:cNvPr id="46" name="Rectangle 4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neemt een aantal eenvoudige regeltaken op (bvb verlofplanning; verslaggeving) </a:t>
              </a: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224478" y="2783335"/>
            <a:ext cx="1251811" cy="1815418"/>
            <a:chOff x="196241" y="2986190"/>
            <a:chExt cx="1251811" cy="1815418"/>
          </a:xfrm>
        </p:grpSpPr>
        <p:sp>
          <p:nvSpPr>
            <p:cNvPr id="48" name="Rectangle 47"/>
            <p:cNvSpPr/>
            <p:nvPr/>
          </p:nvSpPr>
          <p:spPr>
            <a:xfrm>
              <a:off x="196241" y="2986190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organiseert een efficiënt en effectief teamoverleg</a:t>
              </a: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667937" y="3112047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77119" y="1252513"/>
            <a:ext cx="1246278" cy="1815418"/>
            <a:chOff x="2775903" y="4469160"/>
            <a:chExt cx="1436914" cy="2209800"/>
          </a:xfrm>
        </p:grpSpPr>
        <p:sp>
          <p:nvSpPr>
            <p:cNvPr id="51" name="Rectangle 50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neemt de coördinatie van het operationele regelwerk op zich</a:t>
              </a: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18693" y="4980951"/>
            <a:ext cx="1246278" cy="1815418"/>
            <a:chOff x="2775903" y="4469160"/>
            <a:chExt cx="1436914" cy="2209800"/>
          </a:xfrm>
        </p:grpSpPr>
        <p:sp>
          <p:nvSpPr>
            <p:cNvPr id="54" name="Rectangle 53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regelwerk is verdeeld tussen de verschillende teamleden en ligt niet meer bij de teamcoach</a:t>
              </a: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01389" y="4782001"/>
            <a:ext cx="1251811" cy="1815418"/>
            <a:chOff x="231346" y="5042582"/>
            <a:chExt cx="1251811" cy="1815418"/>
          </a:xfrm>
        </p:grpSpPr>
        <p:sp>
          <p:nvSpPr>
            <p:cNvPr id="57" name="Rectangle 56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bewaakt het opnemen van regelrollen door de teamleden en helpt hen samen beslissingen te nemen</a:t>
              </a:r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698300" y="51116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6372" y="1252261"/>
            <a:ext cx="1246278" cy="1815418"/>
            <a:chOff x="2775903" y="4469160"/>
            <a:chExt cx="1436914" cy="2209800"/>
          </a:xfrm>
        </p:grpSpPr>
        <p:sp>
          <p:nvSpPr>
            <p:cNvPr id="60" name="Rectangle 59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teamleden beoordelen en coachen elkaar op het opnemen van de regelrollen</a:t>
              </a:r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0839" y="5155150"/>
            <a:ext cx="1251811" cy="1523303"/>
            <a:chOff x="238354" y="5377563"/>
            <a:chExt cx="1251811" cy="1815418"/>
          </a:xfrm>
        </p:grpSpPr>
        <p:sp>
          <p:nvSpPr>
            <p:cNvPr id="63" name="Rectangle 62"/>
            <p:cNvSpPr/>
            <p:nvPr/>
          </p:nvSpPr>
          <p:spPr>
            <a:xfrm>
              <a:off x="238354" y="5377563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bewaken van de externe focus van het team</a:t>
              </a: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691291" y="5413942"/>
              <a:ext cx="331920" cy="35082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05420" y="1235513"/>
            <a:ext cx="1246278" cy="1813767"/>
            <a:chOff x="2775904" y="4469160"/>
            <a:chExt cx="1436914" cy="2209800"/>
          </a:xfrm>
        </p:grpSpPr>
        <p:sp>
          <p:nvSpPr>
            <p:cNvPr id="66" name="Rectangle 65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stemt wederzijdse verwachtingen met leveranciers en klanten zelf af.</a:t>
              </a:r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3303860" y="4578018"/>
              <a:ext cx="381001" cy="3685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49069" y="1235513"/>
            <a:ext cx="1246278" cy="2073168"/>
            <a:chOff x="1439465" y="5624066"/>
            <a:chExt cx="1436914" cy="2209800"/>
          </a:xfrm>
        </p:grpSpPr>
        <p:sp>
          <p:nvSpPr>
            <p:cNvPr id="69" name="Rectangle 68"/>
            <p:cNvSpPr/>
            <p:nvPr/>
          </p:nvSpPr>
          <p:spPr>
            <a:xfrm>
              <a:off x="1439465" y="5624066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houdt zelfstandig overleg met ondersteunende diensten, andere teams en besturende teams</a:t>
              </a:r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2007724" y="5687833"/>
              <a:ext cx="380999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964973" y="3156660"/>
            <a:ext cx="1251811" cy="2198037"/>
            <a:chOff x="231346" y="5042582"/>
            <a:chExt cx="1251811" cy="1815418"/>
          </a:xfrm>
        </p:grpSpPr>
        <p:sp>
          <p:nvSpPr>
            <p:cNvPr id="73" name="Rectangle 72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leert het team aan om haar regeltaken af te stemmen met ondersteunende diensten,  andere teams en externe partijen</a:t>
              </a:r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698300" y="5111671"/>
              <a:ext cx="331920" cy="25381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64967" y="3121346"/>
            <a:ext cx="1251811" cy="1815418"/>
            <a:chOff x="196241" y="4971898"/>
            <a:chExt cx="1251811" cy="1815418"/>
          </a:xfrm>
        </p:grpSpPr>
        <p:sp>
          <p:nvSpPr>
            <p:cNvPr id="71" name="Rectangle 70"/>
            <p:cNvSpPr/>
            <p:nvPr/>
          </p:nvSpPr>
          <p:spPr>
            <a:xfrm>
              <a:off x="196241" y="4971898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zorgt ervoor dat alles goed georganiseerd verloopt</a:t>
              </a:r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671438" y="5059552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</p:spTree>
    <p:extLst>
      <p:ext uri="{BB962C8B-B14F-4D97-AF65-F5344CB8AC3E}">
        <p14:creationId xmlns:p14="http://schemas.microsoft.com/office/powerpoint/2010/main" val="162786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43385" y="990600"/>
            <a:ext cx="1387902" cy="5867400"/>
            <a:chOff x="1020" y="1550230"/>
            <a:chExt cx="1810634" cy="2543101"/>
          </a:xfrm>
        </p:grpSpPr>
        <p:sp>
          <p:nvSpPr>
            <p:cNvPr id="68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ounded Rectangle 26"/>
          <p:cNvSpPr/>
          <p:nvPr/>
        </p:nvSpPr>
        <p:spPr>
          <a:xfrm>
            <a:off x="1802015" y="990600"/>
            <a:ext cx="1557531" cy="5809821"/>
          </a:xfrm>
          <a:prstGeom prst="roundRect">
            <a:avLst>
              <a:gd name="adj" fmla="val 10000"/>
            </a:avLst>
          </a:prstGeom>
          <a:ln>
            <a:solidFill>
              <a:srgbClr val="0D4E9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" name="Group 63"/>
          <p:cNvGrpSpPr/>
          <p:nvPr/>
        </p:nvGrpSpPr>
        <p:grpSpPr>
          <a:xfrm>
            <a:off x="1830302" y="56211"/>
            <a:ext cx="1609452" cy="640026"/>
            <a:chOff x="2694658" y="1396220"/>
            <a:chExt cx="1609452" cy="640026"/>
          </a:xfrm>
        </p:grpSpPr>
        <p:sp>
          <p:nvSpPr>
            <p:cNvPr id="6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sp>
        <p:nvSpPr>
          <p:cNvPr id="59" name="Rounded Rectangle 18"/>
          <p:cNvSpPr/>
          <p:nvPr/>
        </p:nvSpPr>
        <p:spPr>
          <a:xfrm>
            <a:off x="6500716" y="990601"/>
            <a:ext cx="1532942" cy="5730876"/>
          </a:xfrm>
          <a:prstGeom prst="roundRect">
            <a:avLst>
              <a:gd name="adj" fmla="val 10000"/>
            </a:avLst>
          </a:prstGeom>
          <a:ln>
            <a:solidFill>
              <a:srgbClr val="73B5F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" name="Group 59"/>
          <p:cNvGrpSpPr/>
          <p:nvPr/>
        </p:nvGrpSpPr>
        <p:grpSpPr>
          <a:xfrm>
            <a:off x="6462461" y="74957"/>
            <a:ext cx="1609452" cy="640026"/>
            <a:chOff x="7248797" y="1396220"/>
            <a:chExt cx="1609452" cy="640026"/>
          </a:xfrm>
        </p:grpSpPr>
        <p:sp>
          <p:nvSpPr>
            <p:cNvPr id="61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55" name="Rounded Rectangle 22"/>
          <p:cNvSpPr/>
          <p:nvPr/>
        </p:nvSpPr>
        <p:spPr>
          <a:xfrm>
            <a:off x="4103444" y="990599"/>
            <a:ext cx="1496856" cy="5809821"/>
          </a:xfrm>
          <a:prstGeom prst="roundRect">
            <a:avLst>
              <a:gd name="adj" fmla="val 10000"/>
            </a:avLst>
          </a:prstGeom>
          <a:ln>
            <a:solidFill>
              <a:srgbClr val="FFD49F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oup 55"/>
          <p:cNvGrpSpPr/>
          <p:nvPr/>
        </p:nvGrpSpPr>
        <p:grpSpPr>
          <a:xfrm>
            <a:off x="3993751" y="44558"/>
            <a:ext cx="1609452" cy="640026"/>
            <a:chOff x="4996770" y="3702596"/>
            <a:chExt cx="1609452" cy="640026"/>
          </a:xfrm>
        </p:grpSpPr>
        <p:sp>
          <p:nvSpPr>
            <p:cNvPr id="57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13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525" y="1112955"/>
            <a:ext cx="1246278" cy="1815418"/>
            <a:chOff x="2775903" y="4469160"/>
            <a:chExt cx="1436914" cy="2209800"/>
          </a:xfrm>
        </p:grpSpPr>
        <p:sp>
          <p:nvSpPr>
            <p:cNvPr id="6" name="Rectangle 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neemt een aantal eenvoudige regeltaken op (bvb verlofplanning; verslaggeving) 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07992" y="3011758"/>
            <a:ext cx="1251811" cy="18154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De teamcoach organiseert een efficiënt en effectief teamoverleg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667937" y="3112047"/>
            <a:ext cx="331920" cy="3040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sz="1200"/>
          </a:p>
        </p:txBody>
      </p:sp>
      <p:grpSp>
        <p:nvGrpSpPr>
          <p:cNvPr id="16" name="Group 15"/>
          <p:cNvGrpSpPr/>
          <p:nvPr/>
        </p:nvGrpSpPr>
        <p:grpSpPr>
          <a:xfrm>
            <a:off x="2010256" y="1087387"/>
            <a:ext cx="1246278" cy="1815418"/>
            <a:chOff x="2775903" y="4469160"/>
            <a:chExt cx="1436914" cy="2209800"/>
          </a:xfrm>
        </p:grpSpPr>
        <p:sp>
          <p:nvSpPr>
            <p:cNvPr id="17" name="Rectangle 16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neemt de coördinatie van het operationele regelwerk op zich</a:t>
              </a: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04723" y="2986190"/>
            <a:ext cx="1246278" cy="1815418"/>
            <a:chOff x="2775903" y="4469160"/>
            <a:chExt cx="1436914" cy="2209800"/>
          </a:xfrm>
        </p:grpSpPr>
        <p:sp>
          <p:nvSpPr>
            <p:cNvPr id="20" name="Rectangle 19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regelwerk is verdeeld tussen de verschillende teamleden en ligt niet meer bij de teamcoach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04723" y="4906058"/>
            <a:ext cx="1251811" cy="1815418"/>
            <a:chOff x="231346" y="5042582"/>
            <a:chExt cx="1251811" cy="1815418"/>
          </a:xfrm>
        </p:grpSpPr>
        <p:sp>
          <p:nvSpPr>
            <p:cNvPr id="26" name="Rectangle 25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bewaakt het opnemen van regelrollen door de teamleden en helpt hen samen beslissingen te nemen</a:t>
              </a: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98300" y="51116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09230" y="1087387"/>
            <a:ext cx="1246278" cy="1815418"/>
            <a:chOff x="2775903" y="4469160"/>
            <a:chExt cx="1436914" cy="2209800"/>
          </a:xfrm>
        </p:grpSpPr>
        <p:sp>
          <p:nvSpPr>
            <p:cNvPr id="38" name="Rectangle 37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teamleden beoordelen en coachen elkaar op het opnemen van de regelrollen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54820" y="5117956"/>
            <a:ext cx="1251811" cy="1523303"/>
            <a:chOff x="238354" y="5377563"/>
            <a:chExt cx="1251811" cy="1815418"/>
          </a:xfrm>
        </p:grpSpPr>
        <p:sp>
          <p:nvSpPr>
            <p:cNvPr id="44" name="Rectangle 43"/>
            <p:cNvSpPr/>
            <p:nvPr/>
          </p:nvSpPr>
          <p:spPr>
            <a:xfrm>
              <a:off x="238354" y="5377563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bewaken van de externe focus van het team</a:t>
              </a: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691291" y="5413943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95309" y="1089038"/>
            <a:ext cx="1246278" cy="1813767"/>
            <a:chOff x="2775904" y="4469160"/>
            <a:chExt cx="1436914" cy="2209800"/>
          </a:xfrm>
        </p:grpSpPr>
        <p:sp>
          <p:nvSpPr>
            <p:cNvPr id="50" name="Rectangle 49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stemt wederzijdse verwachtingen met leveranciers en klanten zelf af.</a:t>
              </a: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303860" y="4578018"/>
              <a:ext cx="381001" cy="3685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60353" y="3001243"/>
            <a:ext cx="1246278" cy="2073168"/>
            <a:chOff x="1439465" y="5624066"/>
            <a:chExt cx="1436914" cy="2209800"/>
          </a:xfrm>
        </p:grpSpPr>
        <p:sp>
          <p:nvSpPr>
            <p:cNvPr id="53" name="Rectangle 52"/>
            <p:cNvSpPr/>
            <p:nvPr/>
          </p:nvSpPr>
          <p:spPr>
            <a:xfrm>
              <a:off x="1439465" y="5624066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houdt zelfstandig overleg met ondersteunende diensten, andere teams en besturende teams</a:t>
              </a:r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2007724" y="5687833"/>
              <a:ext cx="380999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195" y="35744"/>
            <a:ext cx="1609452" cy="640026"/>
            <a:chOff x="403384" y="3702596"/>
            <a:chExt cx="1609452" cy="640026"/>
          </a:xfrm>
        </p:grpSpPr>
        <p:sp>
          <p:nvSpPr>
            <p:cNvPr id="71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25966" y="4515103"/>
            <a:ext cx="1251811" cy="2198037"/>
            <a:chOff x="231346" y="5042582"/>
            <a:chExt cx="1251811" cy="1815418"/>
          </a:xfrm>
        </p:grpSpPr>
        <p:sp>
          <p:nvSpPr>
            <p:cNvPr id="75" name="Rectangle 74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leert het team aan om haar regeltaken af te stemmen met ondersteunende diensten,  andere teams en externe partijen</a:t>
              </a: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698300" y="5111671"/>
              <a:ext cx="331920" cy="25381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8967" y="4910561"/>
            <a:ext cx="1251811" cy="1815418"/>
            <a:chOff x="198967" y="4910561"/>
            <a:chExt cx="1251811" cy="1815418"/>
          </a:xfrm>
        </p:grpSpPr>
        <p:sp>
          <p:nvSpPr>
            <p:cNvPr id="73" name="Rectangle 72"/>
            <p:cNvSpPr/>
            <p:nvPr/>
          </p:nvSpPr>
          <p:spPr>
            <a:xfrm>
              <a:off x="198967" y="4910561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zorgt ervoor dat alles goed georganiseerd verloopt</a:t>
              </a:r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644250" y="494953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</p:spTree>
    <p:extLst>
      <p:ext uri="{BB962C8B-B14F-4D97-AF65-F5344CB8AC3E}">
        <p14:creationId xmlns:p14="http://schemas.microsoft.com/office/powerpoint/2010/main" val="18422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Verbonden samenwerken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14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400" kern="1200">
                <a:solidFill>
                  <a:srgbClr val="52B62C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14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59426" y="1108939"/>
            <a:ext cx="1246278" cy="1815418"/>
            <a:chOff x="2775903" y="4469160"/>
            <a:chExt cx="1436914" cy="2209800"/>
          </a:xfrm>
        </p:grpSpPr>
        <p:sp>
          <p:nvSpPr>
            <p:cNvPr id="13" name="Rectangle 12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kent de waarden vd organisatie</a:t>
              </a: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67231" y="2979286"/>
            <a:ext cx="1251811" cy="1815418"/>
            <a:chOff x="207992" y="3011758"/>
            <a:chExt cx="1251811" cy="1815418"/>
          </a:xfrm>
        </p:grpSpPr>
        <p:sp>
          <p:nvSpPr>
            <p:cNvPr id="16" name="Rectangle 15"/>
            <p:cNvSpPr/>
            <p:nvPr/>
          </p:nvSpPr>
          <p:spPr>
            <a:xfrm>
              <a:off x="207992" y="3011758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verduidelijkt de visie op toekomstige teamwerking aan het team</a:t>
              </a: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667937" y="3112047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525" y="4884322"/>
            <a:ext cx="1251811" cy="1815418"/>
            <a:chOff x="231346" y="5042582"/>
            <a:chExt cx="1251811" cy="1815418"/>
          </a:xfrm>
        </p:grpSpPr>
        <p:sp>
          <p:nvSpPr>
            <p:cNvPr id="19" name="Rectangle 18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lost de problemen en conflicten tussen collega’s op</a:t>
              </a: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8494" y="1095855"/>
            <a:ext cx="1246278" cy="1815418"/>
            <a:chOff x="2775903" y="4469160"/>
            <a:chExt cx="1436914" cy="2209800"/>
          </a:xfrm>
        </p:grpSpPr>
        <p:sp>
          <p:nvSpPr>
            <p:cNvPr id="22" name="Rectangle 21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helpt om conflicten binnen het team of met externen op te lossen</a:t>
              </a: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3283" y="4726908"/>
            <a:ext cx="1246278" cy="1815418"/>
            <a:chOff x="2775903" y="4469160"/>
            <a:chExt cx="1436914" cy="2209800"/>
          </a:xfrm>
        </p:grpSpPr>
        <p:sp>
          <p:nvSpPr>
            <p:cNvPr id="25" name="Rectangle 24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Teamspelregels zijn duidelijk en mensen beginnen elkaar er op aan te spreken</a:t>
              </a: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0871" y="1163868"/>
            <a:ext cx="1251811" cy="1815418"/>
            <a:chOff x="231346" y="5042582"/>
            <a:chExt cx="1251811" cy="1815418"/>
          </a:xfrm>
        </p:grpSpPr>
        <p:sp>
          <p:nvSpPr>
            <p:cNvPr id="28" name="Rectangle 27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geeft medewerkers individueel feedback op  gewenst en ongewenst gedrag</a:t>
              </a: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080" y="3288401"/>
            <a:ext cx="1246278" cy="1815418"/>
            <a:chOff x="2673411" y="4931576"/>
            <a:chExt cx="1436914" cy="2209800"/>
          </a:xfrm>
        </p:grpSpPr>
        <p:sp>
          <p:nvSpPr>
            <p:cNvPr id="31" name="Rectangle 30"/>
            <p:cNvSpPr/>
            <p:nvPr/>
          </p:nvSpPr>
          <p:spPr>
            <a:xfrm>
              <a:off x="2673411" y="4931576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kan zelfstandig conflicten oplossen</a:t>
              </a: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201367" y="5040433"/>
              <a:ext cx="381001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46766" y="4399708"/>
            <a:ext cx="1246278" cy="1815418"/>
            <a:chOff x="2775903" y="4469160"/>
            <a:chExt cx="1436914" cy="2209800"/>
          </a:xfrm>
        </p:grpSpPr>
        <p:sp>
          <p:nvSpPr>
            <p:cNvPr id="34" name="Rectangle 33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Teamleden spreken elkaar aan op ongewenst gedrag</a:t>
              </a: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02961" y="3124169"/>
            <a:ext cx="1251811" cy="2609081"/>
            <a:chOff x="-740466" y="5283745"/>
            <a:chExt cx="1251811" cy="1907570"/>
          </a:xfrm>
        </p:grpSpPr>
        <p:sp>
          <p:nvSpPr>
            <p:cNvPr id="37" name="Rectangle 36"/>
            <p:cNvSpPr/>
            <p:nvPr/>
          </p:nvSpPr>
          <p:spPr>
            <a:xfrm>
              <a:off x="-740466" y="5283745"/>
              <a:ext cx="1251811" cy="190757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ondersteunen van het team in het onderhouden van externe relaties (en natuurlijk het zijn van een goed rolmodel)</a:t>
              </a: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-280521" y="5283745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07059" y="4903068"/>
            <a:ext cx="1246279" cy="1713392"/>
            <a:chOff x="220506" y="5042582"/>
            <a:chExt cx="1251811" cy="1815418"/>
          </a:xfrm>
        </p:grpSpPr>
        <p:sp>
          <p:nvSpPr>
            <p:cNvPr id="40" name="Rectangle 39"/>
            <p:cNvSpPr/>
            <p:nvPr/>
          </p:nvSpPr>
          <p:spPr>
            <a:xfrm>
              <a:off x="22050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werkt vooral op teamniveau rond conflicthantering en feedback. Individueel doet hij/zij nog weinig.</a:t>
              </a: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691291" y="5142871"/>
              <a:ext cx="331920" cy="32813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42431" y="1167687"/>
            <a:ext cx="1246278" cy="2312577"/>
            <a:chOff x="2775904" y="4469160"/>
            <a:chExt cx="1436914" cy="2209800"/>
          </a:xfrm>
        </p:grpSpPr>
        <p:sp>
          <p:nvSpPr>
            <p:cNvPr id="43" name="Rectangle 42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heeft een open samenwerking, niet alleen onderling, maar ook met partners buiten het team</a:t>
              </a: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303860" y="4578018"/>
              <a:ext cx="381001" cy="26714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1560" y="1131701"/>
            <a:ext cx="1246278" cy="2073168"/>
            <a:chOff x="2775903" y="4469160"/>
            <a:chExt cx="1436914" cy="2209800"/>
          </a:xfrm>
        </p:grpSpPr>
        <p:sp>
          <p:nvSpPr>
            <p:cNvPr id="46" name="Rectangle 4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werkt volledig conform de waarden vd organisatie en teamspelregels</a:t>
              </a: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36909" y="3011758"/>
            <a:ext cx="1251811" cy="1815418"/>
            <a:chOff x="207992" y="3011758"/>
            <a:chExt cx="1251811" cy="1815418"/>
          </a:xfrm>
        </p:grpSpPr>
        <p:sp>
          <p:nvSpPr>
            <p:cNvPr id="49" name="Rectangle 48"/>
            <p:cNvSpPr/>
            <p:nvPr/>
          </p:nvSpPr>
          <p:spPr>
            <a:xfrm>
              <a:off x="207992" y="3011758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maakt de taak- en rolverdeling op</a:t>
              </a: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667937" y="3112047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67140" y="4967569"/>
            <a:ext cx="1246278" cy="1815418"/>
            <a:chOff x="2775903" y="4469160"/>
            <a:chExt cx="1436914" cy="2209800"/>
          </a:xfrm>
        </p:grpSpPr>
        <p:sp>
          <p:nvSpPr>
            <p:cNvPr id="52" name="Rectangle 51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Binnen het team weet iedereen op welke manier het werk wordt verdeeld</a:t>
              </a:r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</p:spTree>
    <p:extLst>
      <p:ext uri="{BB962C8B-B14F-4D97-AF65-F5344CB8AC3E}">
        <p14:creationId xmlns:p14="http://schemas.microsoft.com/office/powerpoint/2010/main" val="321373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43385" y="990600"/>
            <a:ext cx="2632562" cy="5867400"/>
            <a:chOff x="1020" y="1550230"/>
            <a:chExt cx="1810634" cy="2543101"/>
          </a:xfrm>
        </p:grpSpPr>
        <p:sp>
          <p:nvSpPr>
            <p:cNvPr id="68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ounded Rectangle 26"/>
          <p:cNvSpPr/>
          <p:nvPr/>
        </p:nvSpPr>
        <p:spPr>
          <a:xfrm>
            <a:off x="2900253" y="999068"/>
            <a:ext cx="1557531" cy="5809821"/>
          </a:xfrm>
          <a:prstGeom prst="roundRect">
            <a:avLst>
              <a:gd name="adj" fmla="val 10000"/>
            </a:avLst>
          </a:prstGeom>
          <a:ln>
            <a:solidFill>
              <a:srgbClr val="0D4E9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" name="Group 63"/>
          <p:cNvGrpSpPr/>
          <p:nvPr/>
        </p:nvGrpSpPr>
        <p:grpSpPr>
          <a:xfrm>
            <a:off x="2847802" y="54490"/>
            <a:ext cx="1609452" cy="640026"/>
            <a:chOff x="2694658" y="1396220"/>
            <a:chExt cx="1609452" cy="640026"/>
          </a:xfrm>
        </p:grpSpPr>
        <p:sp>
          <p:nvSpPr>
            <p:cNvPr id="6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sp>
        <p:nvSpPr>
          <p:cNvPr id="59" name="Rounded Rectangle 18"/>
          <p:cNvSpPr/>
          <p:nvPr/>
        </p:nvSpPr>
        <p:spPr>
          <a:xfrm>
            <a:off x="6500715" y="990601"/>
            <a:ext cx="2565049" cy="5730876"/>
          </a:xfrm>
          <a:prstGeom prst="roundRect">
            <a:avLst>
              <a:gd name="adj" fmla="val 10000"/>
            </a:avLst>
          </a:prstGeom>
          <a:ln>
            <a:solidFill>
              <a:srgbClr val="73B5F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" name="Group 59"/>
          <p:cNvGrpSpPr/>
          <p:nvPr/>
        </p:nvGrpSpPr>
        <p:grpSpPr>
          <a:xfrm>
            <a:off x="6941461" y="63304"/>
            <a:ext cx="1609452" cy="640026"/>
            <a:chOff x="7248797" y="1396220"/>
            <a:chExt cx="1609452" cy="640026"/>
          </a:xfrm>
        </p:grpSpPr>
        <p:sp>
          <p:nvSpPr>
            <p:cNvPr id="61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55" name="Rounded Rectangle 22"/>
          <p:cNvSpPr/>
          <p:nvPr/>
        </p:nvSpPr>
        <p:spPr>
          <a:xfrm>
            <a:off x="4592797" y="987610"/>
            <a:ext cx="1658454" cy="5730876"/>
          </a:xfrm>
          <a:prstGeom prst="roundRect">
            <a:avLst>
              <a:gd name="adj" fmla="val 10000"/>
            </a:avLst>
          </a:prstGeom>
          <a:ln>
            <a:solidFill>
              <a:srgbClr val="FFD49F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oup 55"/>
          <p:cNvGrpSpPr/>
          <p:nvPr/>
        </p:nvGrpSpPr>
        <p:grpSpPr>
          <a:xfrm>
            <a:off x="4662291" y="78522"/>
            <a:ext cx="1609452" cy="640026"/>
            <a:chOff x="4996770" y="3702596"/>
            <a:chExt cx="1609452" cy="640026"/>
          </a:xfrm>
        </p:grpSpPr>
        <p:sp>
          <p:nvSpPr>
            <p:cNvPr id="57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15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525" y="1112955"/>
            <a:ext cx="1246278" cy="1815418"/>
            <a:chOff x="2775903" y="4469160"/>
            <a:chExt cx="1436914" cy="2209800"/>
          </a:xfrm>
        </p:grpSpPr>
        <p:sp>
          <p:nvSpPr>
            <p:cNvPr id="6" name="Rectangle 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kent de waarden vd organisatie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7992" y="3011758"/>
            <a:ext cx="1251811" cy="1815418"/>
            <a:chOff x="207992" y="3011758"/>
            <a:chExt cx="1251811" cy="1815418"/>
          </a:xfrm>
        </p:grpSpPr>
        <p:sp>
          <p:nvSpPr>
            <p:cNvPr id="9" name="Rectangle 8"/>
            <p:cNvSpPr/>
            <p:nvPr/>
          </p:nvSpPr>
          <p:spPr>
            <a:xfrm>
              <a:off x="207992" y="3011758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verduidelijkt de visie op toekomstige teamwerking aan het team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67937" y="3112047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525" y="4884322"/>
            <a:ext cx="1251811" cy="1815418"/>
            <a:chOff x="231346" y="5042582"/>
            <a:chExt cx="1251811" cy="1815418"/>
          </a:xfrm>
        </p:grpSpPr>
        <p:sp>
          <p:nvSpPr>
            <p:cNvPr id="14" name="Rectangle 13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lost de problemen en conflicten tussen collega’s op</a:t>
              </a: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8494" y="1095855"/>
            <a:ext cx="1246278" cy="1815418"/>
            <a:chOff x="2775903" y="4469160"/>
            <a:chExt cx="1436914" cy="2209800"/>
          </a:xfrm>
        </p:grpSpPr>
        <p:sp>
          <p:nvSpPr>
            <p:cNvPr id="17" name="Rectangle 16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helpt om conflicten binnen het team of met externen op te lossen</a:t>
              </a: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02961" y="2994658"/>
            <a:ext cx="1246278" cy="1815418"/>
            <a:chOff x="2775903" y="4469160"/>
            <a:chExt cx="1436914" cy="2209800"/>
          </a:xfrm>
        </p:grpSpPr>
        <p:sp>
          <p:nvSpPr>
            <p:cNvPr id="20" name="Rectangle 19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Teamspelregels zijn duidelijk en mensen beginnen elkaar er op aan te spreken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02961" y="4867222"/>
            <a:ext cx="1251811" cy="1815418"/>
            <a:chOff x="231346" y="5042582"/>
            <a:chExt cx="1251811" cy="1815418"/>
          </a:xfrm>
        </p:grpSpPr>
        <p:sp>
          <p:nvSpPr>
            <p:cNvPr id="26" name="Rectangle 25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geeft medewerkers individueel feedback op  gewenst en ongewenst gedrag</a:t>
              </a: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42021" y="1131701"/>
            <a:ext cx="1246278" cy="1815418"/>
            <a:chOff x="2673411" y="4931576"/>
            <a:chExt cx="1436914" cy="2209800"/>
          </a:xfrm>
        </p:grpSpPr>
        <p:sp>
          <p:nvSpPr>
            <p:cNvPr id="38" name="Rectangle 37"/>
            <p:cNvSpPr/>
            <p:nvPr/>
          </p:nvSpPr>
          <p:spPr>
            <a:xfrm>
              <a:off x="2673411" y="4931576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kan zelfstandig conflicten oplossen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201367" y="5040433"/>
              <a:ext cx="381001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07059" y="2997495"/>
            <a:ext cx="1246278" cy="1815418"/>
            <a:chOff x="2775903" y="4469160"/>
            <a:chExt cx="1436914" cy="2209800"/>
          </a:xfrm>
        </p:grpSpPr>
        <p:sp>
          <p:nvSpPr>
            <p:cNvPr id="41" name="Rectangle 40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Teamleden spreken elkaar aan op ongewenst gedrag</a:t>
              </a: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55004" y="3986354"/>
            <a:ext cx="1251811" cy="2609081"/>
            <a:chOff x="-740466" y="5283745"/>
            <a:chExt cx="1251811" cy="1907570"/>
          </a:xfrm>
        </p:grpSpPr>
        <p:sp>
          <p:nvSpPr>
            <p:cNvPr id="44" name="Rectangle 43"/>
            <p:cNvSpPr/>
            <p:nvPr/>
          </p:nvSpPr>
          <p:spPr>
            <a:xfrm>
              <a:off x="-740466" y="5283745"/>
              <a:ext cx="1251811" cy="190757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ondersteunen van het team in het onderhouden van externe relaties (en natuurlijk het zijn van een goed rolmodel)</a:t>
              </a: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-280521" y="5283745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07059" y="4903068"/>
            <a:ext cx="1246279" cy="1713392"/>
            <a:chOff x="220506" y="5042582"/>
            <a:chExt cx="1251811" cy="1815418"/>
          </a:xfrm>
        </p:grpSpPr>
        <p:sp>
          <p:nvSpPr>
            <p:cNvPr id="47" name="Rectangle 46"/>
            <p:cNvSpPr/>
            <p:nvPr/>
          </p:nvSpPr>
          <p:spPr>
            <a:xfrm>
              <a:off x="22050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werkt vooral op teamniveau rond conflicthantering en feedback. Individueel doet hij/zij nog weinig.</a:t>
              </a: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691291" y="5142871"/>
              <a:ext cx="331920" cy="32813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73208" y="1176817"/>
            <a:ext cx="1246278" cy="2312577"/>
            <a:chOff x="2775904" y="4469160"/>
            <a:chExt cx="1436914" cy="2209800"/>
          </a:xfrm>
        </p:grpSpPr>
        <p:sp>
          <p:nvSpPr>
            <p:cNvPr id="50" name="Rectangle 49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heeft een open samenwerking, niet alleen onderling, maar ook met partners buiten het team</a:t>
              </a: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303860" y="4578018"/>
              <a:ext cx="381001" cy="26714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28139" y="1177141"/>
            <a:ext cx="1246278" cy="2073168"/>
            <a:chOff x="2775903" y="4469160"/>
            <a:chExt cx="1436914" cy="2209800"/>
          </a:xfrm>
        </p:grpSpPr>
        <p:sp>
          <p:nvSpPr>
            <p:cNvPr id="53" name="Rectangle 52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werkt volledig conform de waarden vd organisatie en teamspelregels</a:t>
              </a:r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195" y="35744"/>
            <a:ext cx="1609452" cy="640026"/>
            <a:chOff x="403384" y="3702596"/>
            <a:chExt cx="1609452" cy="640026"/>
          </a:xfrm>
        </p:grpSpPr>
        <p:sp>
          <p:nvSpPr>
            <p:cNvPr id="71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36909" y="3011758"/>
            <a:ext cx="1251811" cy="1815418"/>
            <a:chOff x="207992" y="3011758"/>
            <a:chExt cx="1251811" cy="1815418"/>
          </a:xfrm>
        </p:grpSpPr>
        <p:sp>
          <p:nvSpPr>
            <p:cNvPr id="74" name="Rectangle 73"/>
            <p:cNvSpPr/>
            <p:nvPr/>
          </p:nvSpPr>
          <p:spPr>
            <a:xfrm>
              <a:off x="207992" y="3011758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maakt de taak- en rolverdeling op</a:t>
              </a:r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667937" y="3112047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22202" y="1112162"/>
            <a:ext cx="1246278" cy="1815418"/>
            <a:chOff x="2775903" y="4469160"/>
            <a:chExt cx="1436914" cy="2209800"/>
          </a:xfrm>
        </p:grpSpPr>
        <p:sp>
          <p:nvSpPr>
            <p:cNvPr id="77" name="Rectangle 76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Binnen het team weet iedereen op welke manier het werk wordt verdeeld</a:t>
              </a:r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</p:spTree>
    <p:extLst>
      <p:ext uri="{BB962C8B-B14F-4D97-AF65-F5344CB8AC3E}">
        <p14:creationId xmlns:p14="http://schemas.microsoft.com/office/powerpoint/2010/main" val="31672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Vakmanschap ontwikkelen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16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400" kern="1200">
                <a:solidFill>
                  <a:srgbClr val="52B62C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16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90128" y="2047764"/>
            <a:ext cx="1246278" cy="1815418"/>
            <a:chOff x="2775903" y="4469160"/>
            <a:chExt cx="1436914" cy="2209800"/>
          </a:xfrm>
        </p:grpSpPr>
        <p:sp>
          <p:nvSpPr>
            <p:cNvPr id="13" name="Rectangle 12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teamleden wisselen relevante expertises onderling uit</a:t>
              </a: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7992" y="3011758"/>
            <a:ext cx="1251811" cy="18154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De teamcoach brengt de sterkten en zwakten in kaart, zowel van het team als van het individu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667937" y="3112047"/>
            <a:ext cx="331920" cy="3040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sz="1200"/>
          </a:p>
        </p:txBody>
      </p:sp>
      <p:grpSp>
        <p:nvGrpSpPr>
          <p:cNvPr id="17" name="Group 16"/>
          <p:cNvGrpSpPr/>
          <p:nvPr/>
        </p:nvGrpSpPr>
        <p:grpSpPr>
          <a:xfrm>
            <a:off x="7638778" y="3406306"/>
            <a:ext cx="1251811" cy="2297360"/>
            <a:chOff x="231346" y="5042582"/>
            <a:chExt cx="1251811" cy="1815418"/>
          </a:xfrm>
        </p:grpSpPr>
        <p:sp>
          <p:nvSpPr>
            <p:cNvPr id="18" name="Rectangle 17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legt de ontwikkelings-doelen vast voor team en individu, en zorgt voor de nodige opleidingen en begeleidingen</a:t>
              </a: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91291" y="5142871"/>
              <a:ext cx="331920" cy="2611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3525" y="4921368"/>
            <a:ext cx="1246278" cy="1815418"/>
            <a:chOff x="2775903" y="4469160"/>
            <a:chExt cx="1436914" cy="2209800"/>
          </a:xfrm>
        </p:grpSpPr>
        <p:sp>
          <p:nvSpPr>
            <p:cNvPr id="21" name="Rectangle 20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teamleden kennen de werkinstructies die belangrijk zijn voor de goede uitvoering van hun rol(len)</a:t>
              </a: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12057" y="1106605"/>
            <a:ext cx="1246278" cy="1254967"/>
            <a:chOff x="2775903" y="4469160"/>
            <a:chExt cx="1436914" cy="1527596"/>
          </a:xfrm>
        </p:grpSpPr>
        <p:sp>
          <p:nvSpPr>
            <p:cNvPr id="24" name="Rectangle 23"/>
            <p:cNvSpPr/>
            <p:nvPr/>
          </p:nvSpPr>
          <p:spPr>
            <a:xfrm>
              <a:off x="2775903" y="4469160"/>
              <a:ext cx="1436914" cy="152759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beheert zelf haar opleidingsplan</a:t>
              </a: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06524" y="2433299"/>
            <a:ext cx="1251811" cy="2017026"/>
            <a:chOff x="231346" y="5042582"/>
            <a:chExt cx="1251811" cy="1815418"/>
          </a:xfrm>
        </p:grpSpPr>
        <p:sp>
          <p:nvSpPr>
            <p:cNvPr id="27" name="Rectangle 26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helpt het team om bekwaamheid te ontwikkelen in nieuwe taken die het team dient op te nemen</a:t>
              </a: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26600" y="5282450"/>
            <a:ext cx="1246278" cy="1426829"/>
            <a:chOff x="2775903" y="4469160"/>
            <a:chExt cx="1436914" cy="2209800"/>
          </a:xfrm>
        </p:grpSpPr>
        <p:sp>
          <p:nvSpPr>
            <p:cNvPr id="30" name="Rectangle 29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leidt zelf nieuwe teamleden op</a:t>
              </a: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303860" y="4578017"/>
              <a:ext cx="381001" cy="40690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01514" y="1125207"/>
            <a:ext cx="1246278" cy="1815418"/>
            <a:chOff x="2775903" y="4414881"/>
            <a:chExt cx="1436914" cy="2209800"/>
          </a:xfrm>
        </p:grpSpPr>
        <p:sp>
          <p:nvSpPr>
            <p:cNvPr id="33" name="Rectangle 32"/>
            <p:cNvSpPr/>
            <p:nvPr/>
          </p:nvSpPr>
          <p:spPr>
            <a:xfrm>
              <a:off x="2775903" y="4414881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Teamleden beoordelen elkaar bij de uitvoering van taken</a:t>
              </a: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30342" y="1168982"/>
            <a:ext cx="1251811" cy="2095095"/>
            <a:chOff x="238354" y="5377563"/>
            <a:chExt cx="1251811" cy="1815418"/>
          </a:xfrm>
        </p:grpSpPr>
        <p:sp>
          <p:nvSpPr>
            <p:cNvPr id="36" name="Rectangle 35"/>
            <p:cNvSpPr/>
            <p:nvPr/>
          </p:nvSpPr>
          <p:spPr>
            <a:xfrm>
              <a:off x="238354" y="5377563"/>
              <a:ext cx="1251811" cy="18154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bewaken of het team haar vakmanschap bijstuurt in functie van veranderende noden</a:t>
              </a: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691291" y="5413943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34856" y="3068936"/>
            <a:ext cx="1251811" cy="2950503"/>
            <a:chOff x="220506" y="5042582"/>
            <a:chExt cx="1251811" cy="1601509"/>
          </a:xfrm>
        </p:grpSpPr>
        <p:sp>
          <p:nvSpPr>
            <p:cNvPr id="39" name="Rectangle 38"/>
            <p:cNvSpPr/>
            <p:nvPr/>
          </p:nvSpPr>
          <p:spPr>
            <a:xfrm>
              <a:off x="220506" y="5042582"/>
              <a:ext cx="1251811" cy="1601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bewaakt de professionaliteit van het team. Komen er nieuwe eisen op het team af, zorgt hij/zij ervoor dat het team de ontwikkeling vd nodige expertise op zich neemt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691291" y="5097018"/>
              <a:ext cx="331920" cy="14795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49886" y="4635643"/>
            <a:ext cx="1246278" cy="1959649"/>
            <a:chOff x="2775904" y="4469160"/>
            <a:chExt cx="1436914" cy="2209800"/>
          </a:xfrm>
        </p:grpSpPr>
        <p:sp>
          <p:nvSpPr>
            <p:cNvPr id="42" name="Rectangle 41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past de uitvoering van het werk zelfstandig aan op veranderende eisen uit haar omgeving</a:t>
              </a: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303860" y="4578017"/>
              <a:ext cx="381001" cy="3765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</p:spTree>
    <p:extLst>
      <p:ext uri="{BB962C8B-B14F-4D97-AF65-F5344CB8AC3E}">
        <p14:creationId xmlns:p14="http://schemas.microsoft.com/office/powerpoint/2010/main" val="299173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43385" y="990600"/>
            <a:ext cx="2852022" cy="5867400"/>
            <a:chOff x="1020" y="1550230"/>
            <a:chExt cx="1810634" cy="2543101"/>
          </a:xfrm>
        </p:grpSpPr>
        <p:sp>
          <p:nvSpPr>
            <p:cNvPr id="68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ounded Rectangle 26"/>
          <p:cNvSpPr/>
          <p:nvPr/>
        </p:nvSpPr>
        <p:spPr>
          <a:xfrm>
            <a:off x="3297671" y="911656"/>
            <a:ext cx="1557531" cy="5809821"/>
          </a:xfrm>
          <a:prstGeom prst="roundRect">
            <a:avLst>
              <a:gd name="adj" fmla="val 10000"/>
            </a:avLst>
          </a:prstGeom>
          <a:ln>
            <a:solidFill>
              <a:srgbClr val="0D4E9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" name="Group 63"/>
          <p:cNvGrpSpPr/>
          <p:nvPr/>
        </p:nvGrpSpPr>
        <p:grpSpPr>
          <a:xfrm>
            <a:off x="3257658" y="18719"/>
            <a:ext cx="1609452" cy="640026"/>
            <a:chOff x="2694658" y="1396220"/>
            <a:chExt cx="1609452" cy="640026"/>
          </a:xfrm>
        </p:grpSpPr>
        <p:sp>
          <p:nvSpPr>
            <p:cNvPr id="6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sp>
        <p:nvSpPr>
          <p:cNvPr id="59" name="Rounded Rectangle 18"/>
          <p:cNvSpPr/>
          <p:nvPr/>
        </p:nvSpPr>
        <p:spPr>
          <a:xfrm>
            <a:off x="7193902" y="990601"/>
            <a:ext cx="1492898" cy="5730876"/>
          </a:xfrm>
          <a:prstGeom prst="roundRect">
            <a:avLst>
              <a:gd name="adj" fmla="val 10000"/>
            </a:avLst>
          </a:prstGeom>
          <a:ln>
            <a:solidFill>
              <a:srgbClr val="73B5F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" name="Group 59"/>
          <p:cNvGrpSpPr/>
          <p:nvPr/>
        </p:nvGrpSpPr>
        <p:grpSpPr>
          <a:xfrm>
            <a:off x="6941461" y="63304"/>
            <a:ext cx="1609452" cy="640026"/>
            <a:chOff x="7248797" y="1396220"/>
            <a:chExt cx="1609452" cy="640026"/>
          </a:xfrm>
        </p:grpSpPr>
        <p:sp>
          <p:nvSpPr>
            <p:cNvPr id="61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55" name="Rounded Rectangle 22"/>
          <p:cNvSpPr/>
          <p:nvPr/>
        </p:nvSpPr>
        <p:spPr>
          <a:xfrm>
            <a:off x="5083030" y="968833"/>
            <a:ext cx="1455901" cy="5809820"/>
          </a:xfrm>
          <a:prstGeom prst="roundRect">
            <a:avLst>
              <a:gd name="adj" fmla="val 10000"/>
            </a:avLst>
          </a:prstGeom>
          <a:ln>
            <a:solidFill>
              <a:srgbClr val="FFD49F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oup 55"/>
          <p:cNvGrpSpPr/>
          <p:nvPr/>
        </p:nvGrpSpPr>
        <p:grpSpPr>
          <a:xfrm>
            <a:off x="5083030" y="94642"/>
            <a:ext cx="1609452" cy="640026"/>
            <a:chOff x="4996770" y="3702596"/>
            <a:chExt cx="1609452" cy="640026"/>
          </a:xfrm>
        </p:grpSpPr>
        <p:sp>
          <p:nvSpPr>
            <p:cNvPr id="57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17</a:t>
            </a:fld>
            <a:endParaRPr lang="nl-BE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525" y="1112955"/>
            <a:ext cx="1246278" cy="1815418"/>
            <a:chOff x="2775903" y="4469160"/>
            <a:chExt cx="1436914" cy="2209800"/>
          </a:xfrm>
        </p:grpSpPr>
        <p:sp>
          <p:nvSpPr>
            <p:cNvPr id="6" name="Rectangle 5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teamleden wisselen relevante expertises onderling uit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07992" y="3011758"/>
            <a:ext cx="1251811" cy="18154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De teamcoach brengt de sterkten en zwakten in kaart, zowel van het team als van het individu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667937" y="3112047"/>
            <a:ext cx="331920" cy="3040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sz="1200"/>
          </a:p>
        </p:txBody>
      </p:sp>
      <p:grpSp>
        <p:nvGrpSpPr>
          <p:cNvPr id="24" name="Group 23"/>
          <p:cNvGrpSpPr/>
          <p:nvPr/>
        </p:nvGrpSpPr>
        <p:grpSpPr>
          <a:xfrm>
            <a:off x="1603134" y="3011758"/>
            <a:ext cx="1251811" cy="2297360"/>
            <a:chOff x="231346" y="5042582"/>
            <a:chExt cx="1251811" cy="1815418"/>
          </a:xfrm>
        </p:grpSpPr>
        <p:sp>
          <p:nvSpPr>
            <p:cNvPr id="14" name="Rectangle 13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legt de ontwikkelings-doelen vast voor team en individu, en zorgt voor de nodige opleidingen en begeleidingen</a:t>
              </a: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1291" y="5142871"/>
              <a:ext cx="331920" cy="2611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5901" y="1022635"/>
            <a:ext cx="1246278" cy="1815418"/>
            <a:chOff x="2775903" y="4469160"/>
            <a:chExt cx="1436914" cy="2209800"/>
          </a:xfrm>
        </p:grpSpPr>
        <p:sp>
          <p:nvSpPr>
            <p:cNvPr id="17" name="Rectangle 16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teamleden kennen de werkinstructies die belangrijk zijn voor de goede uitvoering van hun rol(len)</a:t>
              </a: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56899" y="2568862"/>
            <a:ext cx="1246278" cy="1254967"/>
            <a:chOff x="2775903" y="4469160"/>
            <a:chExt cx="1436914" cy="1527596"/>
          </a:xfrm>
        </p:grpSpPr>
        <p:sp>
          <p:nvSpPr>
            <p:cNvPr id="20" name="Rectangle 19"/>
            <p:cNvSpPr/>
            <p:nvPr/>
          </p:nvSpPr>
          <p:spPr>
            <a:xfrm>
              <a:off x="2775903" y="4469160"/>
              <a:ext cx="1436914" cy="152759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beheert zelf haar opleidingsplan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37715" y="3945235"/>
            <a:ext cx="1251811" cy="2017026"/>
            <a:chOff x="231346" y="5042582"/>
            <a:chExt cx="1251811" cy="1815418"/>
          </a:xfrm>
        </p:grpSpPr>
        <p:sp>
          <p:nvSpPr>
            <p:cNvPr id="26" name="Rectangle 25"/>
            <p:cNvSpPr/>
            <p:nvPr/>
          </p:nvSpPr>
          <p:spPr>
            <a:xfrm>
              <a:off x="231346" y="5042582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helpt het team om bekwaamheid te ontwikkelen in nieuwe taken die het team dient op te nemen</a:t>
              </a: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91291" y="5142871"/>
              <a:ext cx="331920" cy="304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56899" y="1083106"/>
            <a:ext cx="1246278" cy="1426829"/>
            <a:chOff x="2775903" y="4469160"/>
            <a:chExt cx="1436914" cy="2209800"/>
          </a:xfrm>
        </p:grpSpPr>
        <p:sp>
          <p:nvSpPr>
            <p:cNvPr id="38" name="Rectangle 37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leidt zelf nieuwe teamleden op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303860" y="4578017"/>
              <a:ext cx="381001" cy="40690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01514" y="1125207"/>
            <a:ext cx="1246278" cy="1815418"/>
            <a:chOff x="2775903" y="4414881"/>
            <a:chExt cx="1436914" cy="2209800"/>
          </a:xfrm>
        </p:grpSpPr>
        <p:sp>
          <p:nvSpPr>
            <p:cNvPr id="41" name="Rectangle 40"/>
            <p:cNvSpPr/>
            <p:nvPr/>
          </p:nvSpPr>
          <p:spPr>
            <a:xfrm>
              <a:off x="2775903" y="4414881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Teamleden beoordelen elkaar bij de uitvoering van taken</a:t>
              </a: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52532" y="3596691"/>
            <a:ext cx="1251811" cy="2095095"/>
            <a:chOff x="238354" y="5377563"/>
            <a:chExt cx="1251811" cy="1815418"/>
          </a:xfrm>
        </p:grpSpPr>
        <p:sp>
          <p:nvSpPr>
            <p:cNvPr id="44" name="Rectangle 43"/>
            <p:cNvSpPr/>
            <p:nvPr/>
          </p:nvSpPr>
          <p:spPr>
            <a:xfrm>
              <a:off x="238354" y="5377563"/>
              <a:ext cx="1251811" cy="18154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beperkt zich tot het bewaken of het team haar vakmanschap bijstuurt in functie van veranderende noden</a:t>
              </a: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691291" y="5413943"/>
              <a:ext cx="331920" cy="25638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34856" y="3068936"/>
            <a:ext cx="1251811" cy="2950503"/>
            <a:chOff x="220506" y="5042582"/>
            <a:chExt cx="1251811" cy="1601509"/>
          </a:xfrm>
        </p:grpSpPr>
        <p:sp>
          <p:nvSpPr>
            <p:cNvPr id="47" name="Rectangle 46"/>
            <p:cNvSpPr/>
            <p:nvPr/>
          </p:nvSpPr>
          <p:spPr>
            <a:xfrm>
              <a:off x="220506" y="5042582"/>
              <a:ext cx="1251811" cy="16015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De teamcoach bewaakt de professionaliteit van het team. Komen er nieuwe eisen op het team af, zorgt hij/zij ervoor dat het team de ontwikkeling vd nodige expertise op zich neemt</a:t>
              </a: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691291" y="5097018"/>
              <a:ext cx="331920" cy="14795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nl-BE" sz="1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52532" y="1103530"/>
            <a:ext cx="1246278" cy="2312577"/>
            <a:chOff x="2775904" y="4469160"/>
            <a:chExt cx="1436914" cy="2209800"/>
          </a:xfrm>
        </p:grpSpPr>
        <p:sp>
          <p:nvSpPr>
            <p:cNvPr id="50" name="Rectangle 49"/>
            <p:cNvSpPr/>
            <p:nvPr/>
          </p:nvSpPr>
          <p:spPr>
            <a:xfrm>
              <a:off x="2775904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200" dirty="0"/>
                <a:t>Het team past de uitvoering van het werk zelfstandig aan op veranderende eisen uit haar omgeving</a:t>
              </a: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303860" y="4578018"/>
              <a:ext cx="381001" cy="26714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195" y="35744"/>
            <a:ext cx="1609452" cy="640026"/>
            <a:chOff x="403384" y="3702596"/>
            <a:chExt cx="1609452" cy="640026"/>
          </a:xfrm>
        </p:grpSpPr>
        <p:sp>
          <p:nvSpPr>
            <p:cNvPr id="71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18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Het team is gericht op haar </a:t>
              </a:r>
              <a:r>
                <a:rPr lang="nl-BE" sz="15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VERMOGEN OM UIT TE VOEREN </a:t>
              </a: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(SAMEN COMPETENT ZIJN)-&gt; Fleximatrix</a:t>
              </a: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Groei naar </a:t>
              </a:r>
              <a:r>
                <a:rPr lang="nl-BE" sz="15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ORGANISA-TORISCHE ZELFRED-ZAAMHEID 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Sterrollen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Team focus is op </a:t>
              </a:r>
              <a:r>
                <a:rPr lang="nl-BE" sz="15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RESULTAAT-GEDREVEN SAMENWERKING EN SOCIALE MATURITEIT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Sociale vaardigheden</a:t>
              </a: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Het Team is in staat om zelfstandig </a:t>
              </a:r>
              <a:r>
                <a:rPr lang="nl-BE" sz="13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DOELEN TE STELLEN, CONTINU TE VERBETEREN &amp; EXTERNE PARTIJEN TE BEHEREN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KPIs</a:t>
              </a:r>
              <a:endParaRPr lang="nl-BE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3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Accentverschuiving in ontwikkeling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19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Het team is gericht op haar </a:t>
              </a:r>
              <a:r>
                <a:rPr lang="nl-BE" sz="15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VERMOGEN OM UIT TE VOEREN </a:t>
              </a: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(SAMEN COMPETENT ZIJN)-&gt; Fleximatrix</a:t>
              </a: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Groei naar </a:t>
              </a:r>
              <a:r>
                <a:rPr lang="nl-BE" sz="15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ORGANISA-TORISCHE ZELFRED-ZAAMHEID 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Sterrollen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Team focus is op </a:t>
              </a:r>
              <a:r>
                <a:rPr lang="nl-BE" sz="15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RESULTAAT-GEDREVEN SAMENWERKING EN SOCIALE MATURITEIT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Sociale vaardigheden</a:t>
              </a: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Het Team is in staat om zelfstandig </a:t>
              </a:r>
              <a:r>
                <a:rPr lang="nl-BE" sz="13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DOELEN TE STELLEN, CONTINU TE VERBETEREN &amp; EXTERNE PARTIJEN TE BEHEREN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KPIs</a:t>
              </a:r>
              <a:endParaRPr lang="nl-BE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33" name="Teardrop 32"/>
          <p:cNvSpPr/>
          <p:nvPr/>
        </p:nvSpPr>
        <p:spPr>
          <a:xfrm flipH="1">
            <a:off x="2352011" y="3368929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34" name="Teardrop 33"/>
          <p:cNvSpPr/>
          <p:nvPr/>
        </p:nvSpPr>
        <p:spPr>
          <a:xfrm flipH="1" flipV="1">
            <a:off x="7001831" y="2987470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7238436" y="3436305"/>
            <a:ext cx="199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Resultaatgericht werken</a:t>
            </a:r>
          </a:p>
          <a:p>
            <a:r>
              <a:rPr lang="nl-NL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(ondernemerschap)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01295" y="3980447"/>
            <a:ext cx="19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Zelfstandig</a:t>
            </a:r>
          </a:p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organiseren</a:t>
            </a:r>
          </a:p>
        </p:txBody>
      </p:sp>
      <p:sp>
        <p:nvSpPr>
          <p:cNvPr id="37" name="Teardrop 36"/>
          <p:cNvSpPr/>
          <p:nvPr/>
        </p:nvSpPr>
        <p:spPr>
          <a:xfrm>
            <a:off x="4509550" y="2388728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38" name="Teardrop 37"/>
          <p:cNvSpPr/>
          <p:nvPr/>
        </p:nvSpPr>
        <p:spPr>
          <a:xfrm flipV="1">
            <a:off x="-53610" y="2128725"/>
            <a:ext cx="2212961" cy="1785538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39" name="TextBox 38"/>
          <p:cNvSpPr txBox="1"/>
          <p:nvPr/>
        </p:nvSpPr>
        <p:spPr>
          <a:xfrm>
            <a:off x="4726569" y="2989111"/>
            <a:ext cx="17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Verbonden samenwerken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20308" y="2582960"/>
            <a:ext cx="182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Vakmanschap ontwikkelen</a:t>
            </a:r>
          </a:p>
          <a:p>
            <a:pPr algn="r"/>
            <a:r>
              <a:rPr lang="nl-NL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(procesbeheersing)</a:t>
            </a:r>
          </a:p>
        </p:txBody>
      </p:sp>
    </p:spTree>
    <p:extLst>
      <p:ext uri="{BB962C8B-B14F-4D97-AF65-F5344CB8AC3E}">
        <p14:creationId xmlns:p14="http://schemas.microsoft.com/office/powerpoint/2010/main" val="1541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Verhalen van autonomie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143774"/>
            <a:ext cx="8567057" cy="5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4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Autonomie in ...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" y="2144487"/>
            <a:ext cx="9112793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/>
          <p:cNvSpPr/>
          <p:nvPr/>
        </p:nvSpPr>
        <p:spPr>
          <a:xfrm rot="1143055">
            <a:off x="3218483" y="2587019"/>
            <a:ext cx="1079106" cy="6995951"/>
          </a:xfrm>
          <a:prstGeom prst="arc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ardrop 10"/>
          <p:cNvSpPr/>
          <p:nvPr/>
        </p:nvSpPr>
        <p:spPr>
          <a:xfrm flipH="1">
            <a:off x="5043262" y="2814513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12" name="Teardrop 11"/>
          <p:cNvSpPr/>
          <p:nvPr/>
        </p:nvSpPr>
        <p:spPr>
          <a:xfrm flipH="1" flipV="1">
            <a:off x="5043262" y="924581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279867" y="1373416"/>
            <a:ext cx="199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Resultaatgericht werken</a:t>
            </a:r>
          </a:p>
          <a:p>
            <a:r>
              <a:rPr lang="nl-NL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(ondernemerschap)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8604" y="3400794"/>
            <a:ext cx="19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Zelfstandig</a:t>
            </a:r>
          </a:p>
          <a:p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organiseren</a:t>
            </a:r>
          </a:p>
        </p:txBody>
      </p:sp>
      <p:sp>
        <p:nvSpPr>
          <p:cNvPr id="23" name="Teardrop 22"/>
          <p:cNvSpPr/>
          <p:nvPr/>
        </p:nvSpPr>
        <p:spPr>
          <a:xfrm>
            <a:off x="2700353" y="2814514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24" name="Teardrop 23"/>
          <p:cNvSpPr/>
          <p:nvPr/>
        </p:nvSpPr>
        <p:spPr>
          <a:xfrm flipV="1">
            <a:off x="2700354" y="924582"/>
            <a:ext cx="2212961" cy="1785538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/>
          </a:p>
        </p:txBody>
      </p:sp>
      <p:sp>
        <p:nvSpPr>
          <p:cNvPr id="25" name="TextBox 24"/>
          <p:cNvSpPr txBox="1"/>
          <p:nvPr/>
        </p:nvSpPr>
        <p:spPr>
          <a:xfrm>
            <a:off x="2917372" y="3414897"/>
            <a:ext cx="17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Verbonden samenwerken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3656" y="1378817"/>
            <a:ext cx="182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Vakmanschap ontwikkelen</a:t>
            </a:r>
          </a:p>
          <a:p>
            <a:pPr algn="r"/>
            <a:r>
              <a:rPr lang="nl-NL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(procesbeheersing)</a:t>
            </a:r>
          </a:p>
        </p:txBody>
      </p:sp>
    </p:spTree>
    <p:extLst>
      <p:ext uri="{BB962C8B-B14F-4D97-AF65-F5344CB8AC3E}">
        <p14:creationId xmlns:p14="http://schemas.microsoft.com/office/powerpoint/2010/main" val="89760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Groeiproces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5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126163"/>
            <a:ext cx="8175171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80" y="2040767"/>
            <a:ext cx="3877720" cy="4200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8" y="4691743"/>
            <a:ext cx="1430448" cy="1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3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nl-BE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  <p:sp>
        <p:nvSpPr>
          <p:cNvPr id="33" name="Arrow: Pentagon 32"/>
          <p:cNvSpPr/>
          <p:nvPr/>
        </p:nvSpPr>
        <p:spPr>
          <a:xfrm>
            <a:off x="359805" y="2933063"/>
            <a:ext cx="8087509" cy="129982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rol van een </a:t>
            </a:r>
            <a:r>
              <a:rPr lang="nl-BE" i="1" dirty="0"/>
              <a:t>teamcoach</a:t>
            </a:r>
            <a:r>
              <a:rPr lang="nl-BE" dirty="0"/>
              <a:t> is om het team te begeleiden in het traject naar zelfsturing. Dit betekent dat de rol van de teamcoach mee evolueert met de mate van autonomie die een team opneemt.</a:t>
            </a:r>
          </a:p>
        </p:txBody>
      </p:sp>
    </p:spTree>
    <p:extLst>
      <p:ext uri="{BB962C8B-B14F-4D97-AF65-F5344CB8AC3E}">
        <p14:creationId xmlns:p14="http://schemas.microsoft.com/office/powerpoint/2010/main" val="416504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/>
              <a:t>Workshop – inzicht in het groeiproces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6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nl-BE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Shape 7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10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sp>
        <p:nvSpPr>
          <p:cNvPr id="13" name="Rounded Rectangle 26"/>
          <p:cNvSpPr/>
          <p:nvPr/>
        </p:nvSpPr>
        <p:spPr>
          <a:xfrm>
            <a:off x="2394392" y="2282940"/>
            <a:ext cx="1810634" cy="2543101"/>
          </a:xfrm>
          <a:prstGeom prst="roundRect">
            <a:avLst>
              <a:gd name="adj" fmla="val 10000"/>
            </a:avLst>
          </a:prstGeom>
          <a:ln>
            <a:solidFill>
              <a:srgbClr val="0D4E9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17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sp>
        <p:nvSpPr>
          <p:cNvPr id="20" name="Rounded Rectangle 22"/>
          <p:cNvSpPr/>
          <p:nvPr/>
        </p:nvSpPr>
        <p:spPr>
          <a:xfrm>
            <a:off x="4645398" y="2282940"/>
            <a:ext cx="1993381" cy="2543101"/>
          </a:xfrm>
          <a:prstGeom prst="roundRect">
            <a:avLst>
              <a:gd name="adj" fmla="val 10000"/>
            </a:avLst>
          </a:prstGeom>
          <a:ln>
            <a:solidFill>
              <a:srgbClr val="FFD49F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hape 21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4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sp>
        <p:nvSpPr>
          <p:cNvPr id="27" name="Rounded Rectangle 18"/>
          <p:cNvSpPr/>
          <p:nvPr/>
        </p:nvSpPr>
        <p:spPr>
          <a:xfrm>
            <a:off x="6987778" y="2282940"/>
            <a:ext cx="1810634" cy="2543101"/>
          </a:xfrm>
          <a:prstGeom prst="roundRect">
            <a:avLst>
              <a:gd name="adj" fmla="val 10000"/>
            </a:avLst>
          </a:prstGeom>
          <a:ln>
            <a:solidFill>
              <a:srgbClr val="73B5F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30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6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/>
              <a:t>Workshop – plaats waar het hoort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9</a:t>
            </a:fld>
            <a:endParaRPr lang="nl-BE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775903" y="4469160"/>
            <a:ext cx="1436914" cy="2209800"/>
            <a:chOff x="2775903" y="4469160"/>
            <a:chExt cx="1436914" cy="2209800"/>
          </a:xfrm>
        </p:grpSpPr>
        <p:sp>
          <p:nvSpPr>
            <p:cNvPr id="5" name="Rectangle 4"/>
            <p:cNvSpPr/>
            <p:nvPr/>
          </p:nvSpPr>
          <p:spPr>
            <a:xfrm>
              <a:off x="2775903" y="4469160"/>
              <a:ext cx="1436914" cy="2209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/>
                <a:t>Team</a:t>
              </a: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303860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44189" y="4469160"/>
            <a:ext cx="1436914" cy="2209800"/>
            <a:chOff x="4844189" y="4469160"/>
            <a:chExt cx="1436914" cy="2209800"/>
          </a:xfrm>
        </p:grpSpPr>
        <p:sp>
          <p:nvSpPr>
            <p:cNvPr id="7" name="Rectangle 6"/>
            <p:cNvSpPr/>
            <p:nvPr/>
          </p:nvSpPr>
          <p:spPr>
            <a:xfrm>
              <a:off x="4844189" y="4469160"/>
              <a:ext cx="1436914" cy="220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/>
                <a:t>TeamCoach</a:t>
              </a: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372146" y="4578018"/>
              <a:ext cx="381000" cy="3701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9158" y="1454082"/>
            <a:ext cx="6586456" cy="2643551"/>
            <a:chOff x="143385" y="1518602"/>
            <a:chExt cx="8857229" cy="4118520"/>
          </a:xfrm>
        </p:grpSpPr>
        <p:grpSp>
          <p:nvGrpSpPr>
            <p:cNvPr id="9" name="Group 8"/>
            <p:cNvGrpSpPr/>
            <p:nvPr/>
          </p:nvGrpSpPr>
          <p:grpSpPr>
            <a:xfrm>
              <a:off x="143385" y="2282940"/>
              <a:ext cx="1810634" cy="2543101"/>
              <a:chOff x="1020" y="1550230"/>
              <a:chExt cx="1810634" cy="2543101"/>
            </a:xfrm>
          </p:grpSpPr>
          <p:sp>
            <p:nvSpPr>
              <p:cNvPr id="10" name="Rounded Rectangle 30"/>
              <p:cNvSpPr/>
              <p:nvPr/>
            </p:nvSpPr>
            <p:spPr>
              <a:xfrm>
                <a:off x="1020" y="1550230"/>
                <a:ext cx="1810634" cy="254310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8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54052" y="1603262"/>
                <a:ext cx="1704570" cy="18920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" tIns="24765" rIns="24765" bIns="24765" numCol="1" spcCol="1270" anchor="t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nl-BE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Shape 11"/>
            <p:cNvSpPr/>
            <p:nvPr/>
          </p:nvSpPr>
          <p:spPr>
            <a:xfrm rot="193534">
              <a:off x="1016363" y="3665607"/>
              <a:ext cx="1971515" cy="1971515"/>
            </a:xfrm>
            <a:prstGeom prst="leftCircularArrow">
              <a:avLst>
                <a:gd name="adj1" fmla="val 2548"/>
                <a:gd name="adj2" fmla="val 309116"/>
                <a:gd name="adj3" fmla="val 1124239"/>
                <a:gd name="adj4" fmla="val 8064101"/>
                <a:gd name="adj5" fmla="val 2972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Group 12"/>
            <p:cNvGrpSpPr/>
            <p:nvPr/>
          </p:nvGrpSpPr>
          <p:grpSpPr>
            <a:xfrm>
              <a:off x="545749" y="4435306"/>
              <a:ext cx="1609452" cy="640026"/>
              <a:chOff x="403384" y="3702596"/>
              <a:chExt cx="1609452" cy="640026"/>
            </a:xfrm>
          </p:grpSpPr>
          <p:sp>
            <p:nvSpPr>
              <p:cNvPr id="14" name="Rounded Rectangle 28"/>
              <p:cNvSpPr/>
              <p:nvPr/>
            </p:nvSpPr>
            <p:spPr>
              <a:xfrm>
                <a:off x="403384" y="3702596"/>
                <a:ext cx="1609452" cy="640026"/>
              </a:xfrm>
              <a:prstGeom prst="roundRect">
                <a:avLst>
                  <a:gd name="adj" fmla="val 10000"/>
                </a:avLst>
              </a:prstGeom>
              <a:solidFill>
                <a:srgbClr val="FF8900"/>
              </a:solidFill>
              <a:ln>
                <a:solidFill>
                  <a:srgbClr val="FF89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7"/>
              <p:cNvSpPr/>
              <p:nvPr/>
            </p:nvSpPr>
            <p:spPr>
              <a:xfrm>
                <a:off x="422130" y="3721342"/>
                <a:ext cx="1571960" cy="6025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Set van individuen</a:t>
                </a:r>
              </a:p>
            </p:txBody>
          </p:sp>
        </p:grpSp>
        <p:sp>
          <p:nvSpPr>
            <p:cNvPr id="16" name="Rounded Rectangle 26"/>
            <p:cNvSpPr/>
            <p:nvPr/>
          </p:nvSpPr>
          <p:spPr>
            <a:xfrm>
              <a:off x="2394392" y="228294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ircular Arrow 9"/>
            <p:cNvSpPr/>
            <p:nvPr/>
          </p:nvSpPr>
          <p:spPr>
            <a:xfrm rot="21424872">
              <a:off x="3332442" y="1518602"/>
              <a:ext cx="2228301" cy="2228301"/>
            </a:xfrm>
            <a:prstGeom prst="circularArrow">
              <a:avLst>
                <a:gd name="adj1" fmla="val 2254"/>
                <a:gd name="adj2" fmla="val 271644"/>
                <a:gd name="adj3" fmla="val 20212252"/>
                <a:gd name="adj4" fmla="val 13234918"/>
                <a:gd name="adj5" fmla="val 263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" name="Group 17"/>
            <p:cNvGrpSpPr/>
            <p:nvPr/>
          </p:nvGrpSpPr>
          <p:grpSpPr>
            <a:xfrm>
              <a:off x="2837023" y="2128930"/>
              <a:ext cx="1609452" cy="640026"/>
              <a:chOff x="2694658" y="1396220"/>
              <a:chExt cx="1609452" cy="640026"/>
            </a:xfrm>
          </p:grpSpPr>
          <p:sp>
            <p:nvSpPr>
              <p:cNvPr id="19" name="Rounded Rectangle 24"/>
              <p:cNvSpPr/>
              <p:nvPr/>
            </p:nvSpPr>
            <p:spPr>
              <a:xfrm>
                <a:off x="2694658" y="1396220"/>
                <a:ext cx="1609452" cy="640026"/>
              </a:xfrm>
              <a:prstGeom prst="roundRect">
                <a:avLst>
                  <a:gd name="adj" fmla="val 10000"/>
                </a:avLst>
              </a:prstGeom>
              <a:solidFill>
                <a:srgbClr val="0D4E91"/>
              </a:solidFill>
              <a:ln>
                <a:solidFill>
                  <a:srgbClr val="0D4E9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12"/>
              <p:cNvSpPr/>
              <p:nvPr/>
            </p:nvSpPr>
            <p:spPr>
              <a:xfrm>
                <a:off x="2713404" y="1414966"/>
                <a:ext cx="1571960" cy="6025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Groep</a:t>
                </a:r>
              </a:p>
            </p:txBody>
          </p:sp>
        </p:grpSp>
        <p:sp>
          <p:nvSpPr>
            <p:cNvPr id="21" name="Rounded Rectangle 22"/>
            <p:cNvSpPr/>
            <p:nvPr/>
          </p:nvSpPr>
          <p:spPr>
            <a:xfrm>
              <a:off x="4645398" y="228294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hape 21"/>
            <p:cNvSpPr/>
            <p:nvPr/>
          </p:nvSpPr>
          <p:spPr>
            <a:xfrm rot="376198">
              <a:off x="5609749" y="3557942"/>
              <a:ext cx="1971515" cy="1971515"/>
            </a:xfrm>
            <a:prstGeom prst="leftCircularArrow">
              <a:avLst>
                <a:gd name="adj1" fmla="val 2548"/>
                <a:gd name="adj2" fmla="val 309116"/>
                <a:gd name="adj3" fmla="val 1124239"/>
                <a:gd name="adj4" fmla="val 8064101"/>
                <a:gd name="adj5" fmla="val 2972"/>
              </a:avLst>
            </a:prstGeom>
            <a:solidFill>
              <a:srgbClr val="FFD49F"/>
            </a:solidFill>
            <a:ln>
              <a:solidFill>
                <a:srgbClr val="FFD49F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3" name="Group 22"/>
            <p:cNvGrpSpPr/>
            <p:nvPr/>
          </p:nvGrpSpPr>
          <p:grpSpPr>
            <a:xfrm>
              <a:off x="5139135" y="4435306"/>
              <a:ext cx="1609452" cy="640026"/>
              <a:chOff x="4996770" y="3702596"/>
              <a:chExt cx="1609452" cy="640026"/>
            </a:xfrm>
          </p:grpSpPr>
          <p:sp>
            <p:nvSpPr>
              <p:cNvPr id="24" name="Rounded Rectangle 20"/>
              <p:cNvSpPr/>
              <p:nvPr/>
            </p:nvSpPr>
            <p:spPr>
              <a:xfrm>
                <a:off x="4996770" y="3702596"/>
                <a:ext cx="1609452" cy="640026"/>
              </a:xfrm>
              <a:prstGeom prst="roundRect">
                <a:avLst>
                  <a:gd name="adj" fmla="val 10000"/>
                </a:avLst>
              </a:prstGeom>
              <a:solidFill>
                <a:schemeClr val="accent5"/>
              </a:solidFill>
              <a:ln>
                <a:solidFill>
                  <a:srgbClr val="FFD49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17"/>
              <p:cNvSpPr/>
              <p:nvPr/>
            </p:nvSpPr>
            <p:spPr>
              <a:xfrm>
                <a:off x="5015516" y="3721342"/>
                <a:ext cx="1571960" cy="6025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dirty="0">
                    <a:solidFill>
                      <a:srgbClr val="0D4E91"/>
                    </a:solidFill>
                    <a:latin typeface="Arial" pitchFamily="34" charset="0"/>
                    <a:cs typeface="Arial" pitchFamily="34" charset="0"/>
                  </a:rPr>
                  <a:t>Team</a:t>
                </a:r>
              </a:p>
            </p:txBody>
          </p:sp>
        </p:grpSp>
        <p:sp>
          <p:nvSpPr>
            <p:cNvPr id="26" name="Rounded Rectangle 18"/>
            <p:cNvSpPr/>
            <p:nvPr/>
          </p:nvSpPr>
          <p:spPr>
            <a:xfrm>
              <a:off x="6987778" y="228294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7391162" y="2128930"/>
              <a:ext cx="1609452" cy="640026"/>
              <a:chOff x="7248797" y="1396220"/>
              <a:chExt cx="1609452" cy="640026"/>
            </a:xfrm>
          </p:grpSpPr>
          <p:sp>
            <p:nvSpPr>
              <p:cNvPr id="28" name="Rounded Rectangle 16"/>
              <p:cNvSpPr/>
              <p:nvPr/>
            </p:nvSpPr>
            <p:spPr>
              <a:xfrm>
                <a:off x="7248797" y="1396220"/>
                <a:ext cx="1609452" cy="640026"/>
              </a:xfrm>
              <a:prstGeom prst="roundRect">
                <a:avLst>
                  <a:gd name="adj" fmla="val 10000"/>
                </a:avLst>
              </a:prstGeom>
              <a:solidFill>
                <a:srgbClr val="73B5F1"/>
              </a:solidFill>
              <a:ln>
                <a:solidFill>
                  <a:srgbClr val="73B5F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21"/>
              <p:cNvSpPr/>
              <p:nvPr/>
            </p:nvSpPr>
            <p:spPr>
              <a:xfrm>
                <a:off x="7267543" y="1414966"/>
                <a:ext cx="1571960" cy="6025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dirty="0">
                    <a:solidFill>
                      <a:srgbClr val="0D4E87"/>
                    </a:solidFill>
                    <a:latin typeface="Arial" pitchFamily="34" charset="0"/>
                    <a:cs typeface="Arial" pitchFamily="34" charset="0"/>
                  </a:rPr>
                  <a:t>Zelfsturend Team</a:t>
                </a: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26" y="2307906"/>
            <a:ext cx="481266" cy="7238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581" y="2303791"/>
            <a:ext cx="481266" cy="7238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225" y="2303791"/>
            <a:ext cx="484600" cy="7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02082"/>
      </p:ext>
    </p:extLst>
  </p:cSld>
  <p:clrMapOvr>
    <a:masterClrMapping/>
  </p:clrMapOvr>
</p:sld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4AD7A2E897D489FC8FF57B96AD1FD" ma:contentTypeVersion="0" ma:contentTypeDescription="Een nieuw document maken." ma:contentTypeScope="" ma:versionID="7bd7bcc4fc0f4736feb7845b069685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12998bc2ce300a5832a6bc535a04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ACDAEE-09D9-464D-A1C8-DAE91F65C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D3EEE-FDB5-4851-A074-C4B0D528B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792FBF-0661-498A-A28A-690A9008605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 sjabloon voorstel.potx</Template>
  <TotalTime>9296</TotalTime>
  <Words>1757</Words>
  <Application>Microsoft Office PowerPoint</Application>
  <PresentationFormat>On-screen Show (4:3)</PresentationFormat>
  <Paragraphs>227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 Neue</vt:lpstr>
      <vt:lpstr>Helvetica Neue Bold Condensed</vt:lpstr>
      <vt:lpstr>Helvetica Neue Light</vt:lpstr>
      <vt:lpstr>FS sjabloon voorstel</vt:lpstr>
      <vt:lpstr>Workshop – teamgroei begrijpen</vt:lpstr>
      <vt:lpstr>Verhalen van autonomie</vt:lpstr>
      <vt:lpstr>Autonomie in ... ?</vt:lpstr>
      <vt:lpstr>PowerPoint Presentation</vt:lpstr>
      <vt:lpstr>Groeiproces</vt:lpstr>
      <vt:lpstr>Groeiproces naar zelfsturing</vt:lpstr>
      <vt:lpstr>Groeiproces naar zelfsturing</vt:lpstr>
      <vt:lpstr>Workshop – inzicht in het groeiproces</vt:lpstr>
      <vt:lpstr>Workshop – plaats waar het hoort</vt:lpstr>
      <vt:lpstr>1. Resultaatgericht werken</vt:lpstr>
      <vt:lpstr>PowerPoint Presentation</vt:lpstr>
      <vt:lpstr>2. Zelfstandig organiseren</vt:lpstr>
      <vt:lpstr>PowerPoint Presentation</vt:lpstr>
      <vt:lpstr>3. Verbonden samenwerken</vt:lpstr>
      <vt:lpstr>PowerPoint Presentation</vt:lpstr>
      <vt:lpstr>4. Vakmanschap ontwikkelen </vt:lpstr>
      <vt:lpstr>PowerPoint Presentation</vt:lpstr>
      <vt:lpstr>Groeiproces naar zelfsturing</vt:lpstr>
      <vt:lpstr>Accentverschuiving in ontwikkeling</vt:lpstr>
    </vt:vector>
  </TitlesOfParts>
  <Company>Prevent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GO4GOLD</dc:title>
  <dc:creator>Lieven Eeckelaert</dc:creator>
  <cp:lastModifiedBy>Tim Van Daele</cp:lastModifiedBy>
  <cp:revision>570</cp:revision>
  <cp:lastPrinted>2016-04-16T20:05:05Z</cp:lastPrinted>
  <dcterms:created xsi:type="dcterms:W3CDTF">2014-09-02T20:49:16Z</dcterms:created>
  <dcterms:modified xsi:type="dcterms:W3CDTF">2017-03-12T08:15:56Z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0x010100E4B4AD7A2E897D489FC8FF57B96AD1FD</vt:lpwstr>
  </property>
</Properties>
</file>